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8" r:id="rId2"/>
    <p:sldId id="406" r:id="rId3"/>
    <p:sldId id="378" r:id="rId4"/>
    <p:sldId id="379" r:id="rId5"/>
    <p:sldId id="419" r:id="rId6"/>
    <p:sldId id="409" r:id="rId7"/>
    <p:sldId id="411" r:id="rId8"/>
    <p:sldId id="412" r:id="rId9"/>
    <p:sldId id="413" r:id="rId10"/>
    <p:sldId id="414" r:id="rId11"/>
    <p:sldId id="420" r:id="rId12"/>
    <p:sldId id="415" r:id="rId13"/>
    <p:sldId id="421" r:id="rId14"/>
    <p:sldId id="422" r:id="rId15"/>
    <p:sldId id="424" r:id="rId16"/>
    <p:sldId id="432" r:id="rId17"/>
    <p:sldId id="417" r:id="rId18"/>
    <p:sldId id="426" r:id="rId19"/>
    <p:sldId id="427" r:id="rId20"/>
    <p:sldId id="428" r:id="rId21"/>
    <p:sldId id="416" r:id="rId22"/>
    <p:sldId id="430" r:id="rId23"/>
    <p:sldId id="431" r:id="rId24"/>
    <p:sldId id="433" r:id="rId25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D29"/>
    <a:srgbClr val="0404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BA4DF0F-9822-4F17-A4B8-476AA4CFF729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712C342-EB67-4012-A327-64840D6A129B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18E3743-2CA4-43FC-88A1-61E34F358253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D57F99-3716-4E45-92FC-4BC5339725C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0.png"/><Relationship Id="rId3" Type="http://schemas.openxmlformats.org/officeDocument/2006/relationships/image" Target="../media/image23.png"/><Relationship Id="rId21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8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7.png"/><Relationship Id="rId10" Type="http://schemas.openxmlformats.org/officeDocument/2006/relationships/image" Target="../media/image30.png"/><Relationship Id="rId19" Type="http://schemas.openxmlformats.org/officeDocument/2006/relationships/image" Target="../media/image3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Lição 5</a:t>
            </a:r>
          </a:p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 6-8:6</a:t>
            </a:r>
            <a:endParaRPr lang="pt-BR" sz="4800" dirty="0"/>
          </a:p>
        </p:txBody>
      </p:sp>
      <p:sp>
        <p:nvSpPr>
          <p:cNvPr id="4" name="Rectangle 3"/>
          <p:cNvSpPr/>
          <p:nvPr/>
        </p:nvSpPr>
        <p:spPr>
          <a:xfrm>
            <a:off x="467544" y="931168"/>
            <a:ext cx="82089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de </a:t>
            </a:r>
          </a:p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</a:t>
            </a:r>
            <a:endParaRPr lang="pt-BR" sz="9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9 </a:t>
            </a:r>
            <a:r>
              <a:rPr lang="pt-BR" b="1" dirty="0" smtClean="0"/>
              <a:t>E, havendo aberto o quinto selo, vi debaixo do altar as almas dos que foram mortos por amor da palavra de Deus e por amor do testemunho que deram.</a:t>
            </a:r>
            <a:r>
              <a:rPr lang="pt-BR" b="1" baseline="30000" dirty="0" smtClean="0"/>
              <a:t> 10 </a:t>
            </a:r>
            <a:r>
              <a:rPr lang="pt-BR" b="1" dirty="0" smtClean="0"/>
              <a:t>E clamavam com grande voz, dizendo: Até quando, ó verdadeiro e santo Dominador, não julgas e vingas o nosso sangue dos que habitam sobre a terra?</a:t>
            </a:r>
            <a:r>
              <a:rPr lang="pt-BR" b="1" baseline="30000" dirty="0" smtClean="0"/>
              <a:t>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89084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Os Mártires (6:9-11)</a:t>
            </a:r>
          </a:p>
        </p:txBody>
      </p:sp>
      <p:pic>
        <p:nvPicPr>
          <p:cNvPr id="6" name="Picture 4" descr="C:\01Data\02Instituto\Apocalipse\Graficos\e343190ed01823b1d5a0d513bf5b8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349606"/>
            <a:ext cx="2856317" cy="2142239"/>
          </a:xfrm>
          <a:prstGeom prst="rect">
            <a:avLst/>
          </a:prstGeom>
          <a:noFill/>
        </p:spPr>
      </p:pic>
      <p:pic>
        <p:nvPicPr>
          <p:cNvPr id="9" name="Picture 8" descr="Seal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3680" y="523166"/>
            <a:ext cx="76493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11 </a:t>
            </a:r>
            <a:r>
              <a:rPr lang="pt-BR" b="1" dirty="0" smtClean="0"/>
              <a:t>E foram dadas a cada um compridas vestes brancas e foi-lhes dito que repousassem ainda um pouco de tempo, até que também se completasse o número de seus </a:t>
            </a:r>
            <a:r>
              <a:rPr lang="pt-BR" b="1" dirty="0" err="1" smtClean="0"/>
              <a:t>conservos</a:t>
            </a:r>
            <a:r>
              <a:rPr lang="pt-BR" b="1" dirty="0" smtClean="0"/>
              <a:t> e seus irmãos, que haviam de ser mortos como eles foram.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489084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Os Mártires (6:9-11)</a:t>
            </a:r>
          </a:p>
        </p:txBody>
      </p:sp>
      <p:pic>
        <p:nvPicPr>
          <p:cNvPr id="9" name="Picture 8" descr="Seal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3680" y="523166"/>
            <a:ext cx="764936" cy="648072"/>
          </a:xfrm>
          <a:prstGeom prst="rect">
            <a:avLst/>
          </a:prstGeom>
        </p:spPr>
      </p:pic>
      <p:pic>
        <p:nvPicPr>
          <p:cNvPr id="7" name="Picture 4" descr="C:\01Data\02Instituto\Apocalipse\Graficos\e343190ed01823b1d5a0d513bf5b8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49606"/>
            <a:ext cx="2856317" cy="214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12 </a:t>
            </a:r>
            <a:r>
              <a:rPr lang="pt-BR" b="1" dirty="0" smtClean="0"/>
              <a:t>E, havendo aberto o sexto selo, olhei, e eis que houve um grande tremor de terra; e o sol tornou-se negro como saco de cilício, e a lua tornou-se como sangue;</a:t>
            </a:r>
            <a:r>
              <a:rPr lang="pt-BR" b="1" baseline="30000" dirty="0" smtClean="0"/>
              <a:t> 13 </a:t>
            </a:r>
            <a:r>
              <a:rPr lang="pt-BR" b="1" dirty="0" smtClean="0"/>
              <a:t>E as estrelas do céu caíram sobre a terra, como quando a figueira lança de si os seus figos verdes, abalada por um vento forte.</a:t>
            </a:r>
            <a:r>
              <a:rPr lang="pt-BR" b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88866"/>
            <a:ext cx="889248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Terra Abalada (6:12-17)</a:t>
            </a:r>
          </a:p>
        </p:txBody>
      </p:sp>
      <p:pic>
        <p:nvPicPr>
          <p:cNvPr id="7" name="Picture 3" descr="C:\01Data\02Instituto\Apocalipse\Graficos\Sixth_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9626" y="4365104"/>
            <a:ext cx="3166518" cy="2129091"/>
          </a:xfrm>
          <a:prstGeom prst="rect">
            <a:avLst/>
          </a:prstGeom>
          <a:noFill/>
        </p:spPr>
      </p:pic>
      <p:pic>
        <p:nvPicPr>
          <p:cNvPr id="8" name="Picture 7" descr="Seal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2126" y="507668"/>
            <a:ext cx="758718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14 </a:t>
            </a:r>
            <a:r>
              <a:rPr lang="pt-BR" b="1" dirty="0" smtClean="0"/>
              <a:t>E o céu retirou-se como um livro que se enrola; e todos os montes e ilhas foram removidos dos seus lugares.</a:t>
            </a:r>
            <a:r>
              <a:rPr lang="pt-BR" b="1" baseline="30000" dirty="0" smtClean="0"/>
              <a:t> 15 </a:t>
            </a:r>
            <a:r>
              <a:rPr lang="pt-BR" b="1" dirty="0" smtClean="0"/>
              <a:t>E os reis da terra, e os grandes, e os ricos, e os tribunos, e os poderosos, e todo o servo, e todo o livre, se esconderam nas cavernas e nas rochas das montanhas;</a:t>
            </a:r>
            <a:r>
              <a:rPr lang="pt-BR" b="1" baseline="30000" dirty="0" smtClean="0"/>
              <a:t>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88866"/>
            <a:ext cx="889248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Terra Abalada (6:12-17)</a:t>
            </a:r>
          </a:p>
        </p:txBody>
      </p:sp>
      <p:pic>
        <p:nvPicPr>
          <p:cNvPr id="8" name="Picture 7" descr="Seal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2126" y="507668"/>
            <a:ext cx="758718" cy="648072"/>
          </a:xfrm>
          <a:prstGeom prst="rect">
            <a:avLst/>
          </a:prstGeom>
        </p:spPr>
      </p:pic>
      <p:pic>
        <p:nvPicPr>
          <p:cNvPr id="9" name="Picture 3" descr="C:\01Data\02Instituto\Apocalipse\Graficos\Sixth_S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9626" y="4365104"/>
            <a:ext cx="3166518" cy="21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16 </a:t>
            </a:r>
            <a:r>
              <a:rPr lang="pt-BR" b="1" dirty="0" smtClean="0"/>
              <a:t>E diziam aos montes e aos rochedos: Caí sobre nós, e escondei-nos do rosto daquele que está assentado sobre o trono, e da ira do Cordeiro;</a:t>
            </a:r>
            <a:r>
              <a:rPr lang="pt-BR" b="1" baseline="30000" dirty="0" smtClean="0"/>
              <a:t> 17 </a:t>
            </a:r>
            <a:r>
              <a:rPr lang="pt-BR" b="1" dirty="0" smtClean="0"/>
              <a:t>Porque é vindo o grande dia da sua ira; e quem poderá subsistir?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488866"/>
            <a:ext cx="889248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Terra Abalada (6:12-17)</a:t>
            </a:r>
          </a:p>
        </p:txBody>
      </p:sp>
      <p:pic>
        <p:nvPicPr>
          <p:cNvPr id="8" name="Picture 7" descr="Seal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2126" y="507668"/>
            <a:ext cx="758718" cy="648072"/>
          </a:xfrm>
          <a:prstGeom prst="rect">
            <a:avLst/>
          </a:prstGeom>
        </p:spPr>
      </p:pic>
      <p:pic>
        <p:nvPicPr>
          <p:cNvPr id="6" name="Picture 3" descr="C:\01Data\02Instituto\Apocalipse\Graficos\Sixth_S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9626" y="4365104"/>
            <a:ext cx="3166518" cy="21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74616"/>
            <a:ext cx="849694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Parêntesis 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12" y="1613302"/>
            <a:ext cx="8496944" cy="42780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Os Santos Remidos (7)</a:t>
            </a:r>
          </a:p>
          <a:p>
            <a:pPr algn="ctr"/>
            <a:r>
              <a:rPr lang="pt-BR" sz="4400" b="1" dirty="0" smtClean="0"/>
              <a:t>(144,000)</a:t>
            </a:r>
          </a:p>
          <a:p>
            <a:pPr algn="ctr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pt-BR" sz="3600" b="1" dirty="0" smtClean="0"/>
              <a:t>Calma Antes do Tempestade (7:1-3)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b="1" dirty="0" smtClean="0"/>
              <a:t>144.000 Selados ( Ap. 7:4-8)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b="1" dirty="0" smtClean="0"/>
              <a:t>Multidão dos Gentios Remidos (7:9-17)</a:t>
            </a:r>
          </a:p>
          <a:p>
            <a:pPr algn="ctr"/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r>
              <a:rPr lang="pt-BR" b="1" dirty="0" smtClean="0"/>
              <a:t>1 E depois destas coisas vi quatro anjos que estavam sobre os quatro cantos da terra, retendo os quatro ventos da terra, para que nenhum vento soprasse sobre a terra, nem sobre o mar, nem contra árvore alguma. 2 E vi outro anjo subir do lado do sol nascente, e que tinha o selo do Deus vivo; e clamou com grande voz aos quatro anjos, a quem fora dado o poder de danificar a terra e o mar, 3 Dizendo: Não danifiqueis a terra, nem o mar, nem as árvores, até que hajamos selado nas suas testas os servos do nosso Deus.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74616"/>
            <a:ext cx="849694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4000" b="1" dirty="0" smtClean="0"/>
              <a:t>Calma Antes da Tempestade (7:1-3)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4</a:t>
            </a:r>
            <a:r>
              <a:rPr lang="pt-BR" b="1" dirty="0" smtClean="0"/>
              <a:t>E ouvi o número dos selados, e eram cento e quarenta e quatro mil selados, de todas as tribos dos filhos de Israel.</a:t>
            </a:r>
            <a:r>
              <a:rPr lang="pt-BR" b="1" baseline="30000" dirty="0" smtClean="0"/>
              <a:t> 5</a:t>
            </a:r>
            <a:r>
              <a:rPr lang="pt-BR" b="1" dirty="0" smtClean="0"/>
              <a:t>Da tribo de Judá, havia doze mil selados; da tribo de </a:t>
            </a:r>
            <a:r>
              <a:rPr lang="pt-BR" b="1" dirty="0" err="1" smtClean="0"/>
              <a:t>Rúben</a:t>
            </a:r>
            <a:r>
              <a:rPr lang="pt-BR" b="1" dirty="0" smtClean="0"/>
              <a:t>, doze mil selados; da tribo de </a:t>
            </a:r>
            <a:r>
              <a:rPr lang="pt-BR" b="1" dirty="0" err="1" smtClean="0"/>
              <a:t>Gade</a:t>
            </a:r>
            <a:r>
              <a:rPr lang="pt-BR" b="1" dirty="0" smtClean="0"/>
              <a:t>, doze mil selados;</a:t>
            </a:r>
            <a:r>
              <a:rPr lang="pt-BR" b="1" baseline="30000" dirty="0" smtClean="0"/>
              <a:t> 6</a:t>
            </a:r>
            <a:r>
              <a:rPr lang="pt-BR" b="1" dirty="0" smtClean="0"/>
              <a:t>Da tribo de </a:t>
            </a:r>
            <a:r>
              <a:rPr lang="pt-BR" b="1" dirty="0" err="1" smtClean="0"/>
              <a:t>Aser</a:t>
            </a:r>
            <a:r>
              <a:rPr lang="pt-BR" b="1" dirty="0" smtClean="0"/>
              <a:t>, doze mil selados; da tribo de </a:t>
            </a:r>
            <a:r>
              <a:rPr lang="pt-BR" b="1" dirty="0" err="1" smtClean="0"/>
              <a:t>Naftali</a:t>
            </a:r>
            <a:r>
              <a:rPr lang="pt-BR" b="1" dirty="0" smtClean="0"/>
              <a:t>, doze mil selados; da tribo de Manassés, doze mil selados;</a:t>
            </a:r>
            <a:r>
              <a:rPr lang="pt-BR" b="1" baseline="30000" dirty="0" smtClean="0"/>
              <a:t> 7</a:t>
            </a:r>
            <a:r>
              <a:rPr lang="pt-BR" b="1" dirty="0" smtClean="0"/>
              <a:t>Da tribo de Simeão, doze mil selados; da tribo de Levi, doze mil selados; da tribo de </a:t>
            </a:r>
            <a:r>
              <a:rPr lang="pt-BR" b="1" dirty="0" err="1" smtClean="0"/>
              <a:t>Issacar</a:t>
            </a:r>
            <a:r>
              <a:rPr lang="pt-BR" b="1" dirty="0" smtClean="0"/>
              <a:t>, doze mil selados;</a:t>
            </a:r>
            <a:r>
              <a:rPr lang="pt-BR" b="1" baseline="30000" dirty="0" smtClean="0"/>
              <a:t> 8</a:t>
            </a:r>
            <a:r>
              <a:rPr lang="pt-BR" b="1" dirty="0" smtClean="0"/>
              <a:t>Da tribo de </a:t>
            </a:r>
            <a:r>
              <a:rPr lang="pt-BR" b="1" dirty="0" err="1" smtClean="0"/>
              <a:t>Zebulom</a:t>
            </a:r>
            <a:r>
              <a:rPr lang="pt-BR" b="1" dirty="0" smtClean="0"/>
              <a:t>, doze mil selados; da tribo de José, doze mil selados; da tribo de Benjamim, doze mil selados.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74616"/>
            <a:ext cx="8496944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4000" b="1" dirty="0" smtClean="0"/>
              <a:t>2.  144.000 Selados ( Ap. 7:4-8)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r>
              <a:rPr lang="pt-BR" b="1" dirty="0" smtClean="0"/>
              <a:t>9 Depois destas coisas olhei, e eis aqui uma multidão, a qual ninguém podia contar, de todas as nações, e tribos, e povos, e línguas, que estavam diante do trono, e perante o Cordeiro, trajando vestes brancas e com palmas nas suas mãos; 10 E clamavam com grande voz, dizendo: Salvação ao nosso Deus, que está assentado no trono, e ao Cordeiro. 11 E todos os anjos estavam ao redor do trono, e dos anciãos, e dos quatro animais; e prostraram-se diante do trono sobre seus rostos, e adoraram a Deus,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74616"/>
            <a:ext cx="8496944" cy="661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pt-BR" sz="3700" b="1" dirty="0" smtClean="0"/>
              <a:t>3.  Multidão dos Gentios Remidos (7:9-17)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r>
              <a:rPr lang="pt-BR" b="1" dirty="0" smtClean="0"/>
              <a:t>12 Dizendo: Amém. Louvor, e glória, e sabedoria, e ação de graças, e honra, e poder, e força ao nosso Deus, para todo o sempre. Amém. 13 E um dos anciãos me falou, dizendo: Estes que estão vestidos de vestes brancas, quem são, e de onde vieram? 14 E eu disse-lhe: Senhor, tu sabes. E ele disse-me: Estes são os que vieram da grande tribulação, e lavaram as suas vestes e as branquearam no sangue do Cordeiro.  </a:t>
            </a:r>
          </a:p>
          <a:p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374616"/>
            <a:ext cx="8496944" cy="661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pt-BR" sz="3700" b="1" dirty="0" smtClean="0"/>
              <a:t>3.  Multidão dos Gentios Remidos (7:9-17)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640959" cy="5722074"/>
        </p:xfrm>
        <a:graphic>
          <a:graphicData uri="http://schemas.openxmlformats.org/drawingml/2006/table">
            <a:tbl>
              <a:tblPr/>
              <a:tblGrid>
                <a:gridCol w="1080120"/>
                <a:gridCol w="1152128"/>
                <a:gridCol w="1224136"/>
                <a:gridCol w="648072"/>
                <a:gridCol w="1224136"/>
                <a:gridCol w="936104"/>
                <a:gridCol w="720080"/>
                <a:gridCol w="648072"/>
                <a:gridCol w="1008111"/>
              </a:tblGrid>
              <a:tr h="1488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Introdução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Passado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Conclusão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Pessoa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40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A. Propósito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B. Bênção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C. Saudações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D. Declaração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A Visão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As Palavras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Sete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Igrejas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Igreja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Tribulação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Casamento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Milênio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Dedicação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Promessa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Convite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Oração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Éfeso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Esmirna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Pérgamo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Tiatira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Sardes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F. Filadélfia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Laodicéia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Selos </a:t>
                      </a:r>
                      <a:r>
                        <a:rPr lang="pt-B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Trombetas </a:t>
                      </a:r>
                      <a:r>
                        <a:rPr lang="pt-B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Salvas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1:1-8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1:9-20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6-18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21:1-22:5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22:6-21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8952" y="2086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TABELA de APOCALIPSE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4884" y="1227748"/>
            <a:ext cx="4433500" cy="129614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3733418" y="1490266"/>
            <a:ext cx="40944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INTERVALO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EXPLICAÇÃO do CONTEXTO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r>
              <a:rPr lang="pt-BR" b="1" dirty="0" smtClean="0"/>
              <a:t>15 Por isso estão diante do trono de Deus, e o servem de dia e de noite no seu templo; e aquele que está assentado sobre o trono os cobrirá com a sua sombra. 16 Nunca mais terão fome, nunca mais terão sede; nem sol nem calma alguma cairá sobre eles. 17 Porque o Cordeiro que está no meio do trono os apascentará, e lhes servirá de guia para as fontes vivas das águas; e Deus limpará de seus olhos toda a lágrima.</a:t>
            </a:r>
          </a:p>
          <a:p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374616"/>
            <a:ext cx="8496944" cy="661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pt-BR" sz="3700" b="1" dirty="0" smtClean="0"/>
              <a:t>3.  Multidão dos Gentios Remidos (7:9-17)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1 </a:t>
            </a:r>
            <a:r>
              <a:rPr lang="pt-BR" b="1" dirty="0" smtClean="0"/>
              <a:t>E, havendo aberto o sétimo selo, fez-se silêncio no céu quase por meia hora. </a:t>
            </a:r>
            <a:r>
              <a:rPr lang="pt-BR" b="1" baseline="30000" dirty="0" smtClean="0"/>
              <a:t>2 </a:t>
            </a:r>
            <a:r>
              <a:rPr lang="pt-BR" b="1" dirty="0" smtClean="0"/>
              <a:t>E vi os sete anjos, que estavam diante de Deus, e foram-lhes dadas sete trombetas. </a:t>
            </a:r>
            <a:r>
              <a:rPr lang="en-US" b="1" baseline="30000" dirty="0" smtClean="0"/>
              <a:t>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27311"/>
            <a:ext cx="8892480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Sete Trombetas (8:1-2)</a:t>
            </a:r>
          </a:p>
        </p:txBody>
      </p:sp>
      <p:pic>
        <p:nvPicPr>
          <p:cNvPr id="7" name="Picture 6" descr="Seal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1" y="432048"/>
            <a:ext cx="817607" cy="692696"/>
          </a:xfrm>
          <a:prstGeom prst="rect">
            <a:avLst/>
          </a:prstGeom>
        </p:spPr>
      </p:pic>
      <p:pic>
        <p:nvPicPr>
          <p:cNvPr id="6" name="Picture 5" descr="imag9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429000"/>
            <a:ext cx="456320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3 </a:t>
            </a:r>
            <a:r>
              <a:rPr lang="pt-BR" b="1" dirty="0" smtClean="0"/>
              <a:t>E veio outro anjo, e pôs-se junto ao altar, tendo um incensário de ouro; e foi-lhe dado muito incenso, para o pôr com as orações de todos os santos sobre o altar de ouro, que está diante do trono.</a:t>
            </a:r>
            <a:r>
              <a:rPr lang="pt-BR" b="1" baseline="30000" dirty="0" smtClean="0"/>
              <a:t> 4 </a:t>
            </a:r>
            <a:r>
              <a:rPr lang="pt-BR" b="1" dirty="0" smtClean="0"/>
              <a:t>E a fumaça do incenso subiu com as orações dos santos desde a mão do anjo até diante de Deus.</a:t>
            </a:r>
            <a:r>
              <a:rPr lang="pt-BR" b="1" baseline="30000" dirty="0" smtClean="0"/>
              <a:t> 5 </a:t>
            </a:r>
            <a:r>
              <a:rPr lang="pt-BR" b="1" dirty="0" smtClean="0"/>
              <a:t>E o anjo tomou o incensário, e o encheu do fogo do altar, e o lançou sobre a terra; e houve depois vozes, e trovões, e relâmpagos e terremotos.</a:t>
            </a:r>
            <a:r>
              <a:rPr lang="pt-BR" b="1" baseline="30000" dirty="0" smtClean="0"/>
              <a:t>6 </a:t>
            </a:r>
            <a:r>
              <a:rPr lang="pt-BR" b="1" dirty="0" smtClean="0"/>
              <a:t>E os sete anjos, que tinham as sete trombetas, prepararam-se para tocá-las.</a:t>
            </a:r>
          </a:p>
          <a:p>
            <a:pPr algn="ctr"/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27311"/>
            <a:ext cx="8892480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Sete Trombetas (8:1-4)</a:t>
            </a:r>
          </a:p>
        </p:txBody>
      </p:sp>
      <p:pic>
        <p:nvPicPr>
          <p:cNvPr id="7" name="Picture 6" descr="Seal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1" y="432048"/>
            <a:ext cx="817607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221-cavalo_br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97850"/>
            <a:ext cx="996549" cy="747412"/>
          </a:xfrm>
          <a:prstGeom prst="rect">
            <a:avLst/>
          </a:prstGeom>
        </p:spPr>
      </p:pic>
      <p:grpSp>
        <p:nvGrpSpPr>
          <p:cNvPr id="2" name="Group 64"/>
          <p:cNvGrpSpPr/>
          <p:nvPr/>
        </p:nvGrpSpPr>
        <p:grpSpPr>
          <a:xfrm>
            <a:off x="251520" y="2132856"/>
            <a:ext cx="8640960" cy="1980086"/>
            <a:chOff x="467544" y="2564904"/>
            <a:chExt cx="5040560" cy="971974"/>
          </a:xfrm>
        </p:grpSpPr>
        <p:sp>
          <p:nvSpPr>
            <p:cNvPr id="25" name="Left Brace 24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9912" y="3199572"/>
              <a:ext cx="1080120" cy="1510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26" descr="Seal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28" name="Picture 27" descr="Seal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29" name="Picture 28" descr="Seal-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30" name="Picture 29" descr="Seal-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31" name="Picture 30" descr="Seal-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32" name="Picture 31" descr="Seal-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33" name="Picture 32" descr="Seal-7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pic>
        <p:nvPicPr>
          <p:cNvPr id="34" name="Picture 33" descr="Scrolla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D800"/>
              </a:clrFrom>
              <a:clrTo>
                <a:srgbClr val="FFD8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890482" y="-508546"/>
            <a:ext cx="1496500" cy="418701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567535" y="44624"/>
            <a:ext cx="398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Sete Selos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" name="Picture 2" descr="C:\01Data\02Instituto\Apocalipse\Graficos\seven-trumpet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5470" y="4833022"/>
            <a:ext cx="974006" cy="720080"/>
          </a:xfrm>
          <a:prstGeom prst="rect">
            <a:avLst/>
          </a:prstGeom>
          <a:noFill/>
        </p:spPr>
      </p:pic>
      <p:pic>
        <p:nvPicPr>
          <p:cNvPr id="38" name="Picture 3" descr="C:\01Data\02Instituto\Apocalipse\Graficos\Sixth_Se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4807508"/>
            <a:ext cx="936104" cy="761092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01474" y="4083034"/>
            <a:ext cx="120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Anti-cristo</a:t>
            </a:r>
            <a:endParaRPr lang="pt-BR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18676" y="40985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Guerra</a:t>
            </a:r>
            <a:endParaRPr lang="pt-BR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51194" y="40985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7305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Fome</a:t>
            </a:r>
            <a:endParaRPr lang="pt-BR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67060" y="41029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7305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Morte </a:t>
            </a:r>
            <a:endParaRPr lang="en-US" sz="1600" b="1" kern="50" dirty="0" smtClean="0">
              <a:ea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12860" y="4114030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63525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Mártires </a:t>
            </a:r>
            <a:endParaRPr lang="en-US" sz="1600" b="1" kern="50" dirty="0" smtClean="0">
              <a:ea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07530" y="409399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Terra</a:t>
            </a:r>
          </a:p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Abalada</a:t>
            </a:r>
            <a:endParaRPr lang="pt-BR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678360" y="4118424"/>
            <a:ext cx="128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Sete Trombetas</a:t>
            </a:r>
            <a:endParaRPr lang="pt-BR" b="1" dirty="0"/>
          </a:p>
        </p:txBody>
      </p:sp>
      <p:pic>
        <p:nvPicPr>
          <p:cNvPr id="42" name="Picture 41" descr="hqdefaul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40828" y="4797996"/>
            <a:ext cx="925370" cy="755105"/>
          </a:xfrm>
          <a:prstGeom prst="rect">
            <a:avLst/>
          </a:prstGeom>
        </p:spPr>
      </p:pic>
      <p:pic>
        <p:nvPicPr>
          <p:cNvPr id="41" name="Picture 40" descr="224-cavalo_pret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78342" y="4796762"/>
            <a:ext cx="996549" cy="747412"/>
          </a:xfrm>
          <a:prstGeom prst="rect">
            <a:avLst/>
          </a:prstGeom>
        </p:spPr>
      </p:pic>
      <p:pic>
        <p:nvPicPr>
          <p:cNvPr id="40" name="Picture 39" descr="224-cavalo_amarel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71395" y="4796762"/>
            <a:ext cx="996549" cy="747412"/>
          </a:xfrm>
          <a:prstGeom prst="rect">
            <a:avLst/>
          </a:prstGeom>
        </p:spPr>
      </p:pic>
      <p:pic>
        <p:nvPicPr>
          <p:cNvPr id="36" name="Picture 4" descr="C:\01Data\02Instituto\Apocalipse\Graficos\e343190ed01823b1d5a0d513bf5b804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33944" y="4761014"/>
            <a:ext cx="1056115" cy="792088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5800670" y="316134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baseline="30000" dirty="0" smtClean="0">
                <a:latin typeface="Arial Black" pitchFamily="34" charset="0"/>
                <a:cs typeface="Arial" pitchFamily="34" charset="0"/>
              </a:rPr>
              <a:t>Os Santos Remidos</a:t>
            </a:r>
          </a:p>
          <a:p>
            <a:pPr algn="ctr"/>
            <a:endParaRPr lang="pt-BR" sz="2000" b="1" baseline="30000" dirty="0" smtClean="0">
              <a:latin typeface="Arial Black" pitchFamily="34" charset="0"/>
              <a:cs typeface="Arial" pitchFamily="34" charset="0"/>
            </a:endParaRPr>
          </a:p>
          <a:p>
            <a:pPr algn="ctr"/>
            <a:endParaRPr lang="pt-BR" sz="2000" b="1" baseline="30000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2000" b="1" baseline="30000" dirty="0" smtClean="0">
                <a:latin typeface="Arial Black" pitchFamily="34" charset="0"/>
                <a:cs typeface="Arial" pitchFamily="34" charset="0"/>
              </a:rPr>
              <a:t>144,000</a:t>
            </a:r>
            <a:endParaRPr lang="pt-BR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6:1 – 8:1-6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73826" y="5733256"/>
            <a:ext cx="1296144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8:1-6</a:t>
            </a:r>
            <a:endParaRPr lang="pt-BR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23528" y="5731286"/>
            <a:ext cx="547260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6</a:t>
            </a:r>
            <a:endParaRPr lang="pt-BR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940152" y="5733256"/>
            <a:ext cx="172819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7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ignette3.wikia.nocookie.net/tesfanon/images/2/2e/Scroll_opened.png/revision/latest?cb=20120116144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52536" y="692696"/>
            <a:ext cx="9649072" cy="633122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790563" y="44624"/>
            <a:ext cx="5538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Sete Trombetas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827584" y="4653136"/>
            <a:ext cx="7272808" cy="1458105"/>
            <a:chOff x="1547664" y="5010089"/>
            <a:chExt cx="7272808" cy="1458105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4932040" y="2204864"/>
              <a:ext cx="504056" cy="7272808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5090" y="6067808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 descr="Taça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5987831"/>
              <a:ext cx="792088" cy="480363"/>
            </a:xfrm>
            <a:prstGeom prst="rect">
              <a:avLst/>
            </a:prstGeom>
          </p:spPr>
        </p:pic>
        <p:pic>
          <p:nvPicPr>
            <p:cNvPr id="44" name="Picture 43" descr="Taça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5987831"/>
              <a:ext cx="792088" cy="480363"/>
            </a:xfrm>
            <a:prstGeom prst="rect">
              <a:avLst/>
            </a:prstGeom>
          </p:spPr>
        </p:pic>
        <p:pic>
          <p:nvPicPr>
            <p:cNvPr id="45" name="Picture 44" descr="Taça-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5987831"/>
              <a:ext cx="792088" cy="480363"/>
            </a:xfrm>
            <a:prstGeom prst="rect">
              <a:avLst/>
            </a:prstGeom>
          </p:spPr>
        </p:pic>
        <p:pic>
          <p:nvPicPr>
            <p:cNvPr id="46" name="Picture 45" descr="Taça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5984875"/>
              <a:ext cx="792088" cy="465032"/>
            </a:xfrm>
            <a:prstGeom prst="rect">
              <a:avLst/>
            </a:prstGeom>
          </p:spPr>
        </p:pic>
        <p:pic>
          <p:nvPicPr>
            <p:cNvPr id="47" name="Picture 46" descr="Taça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5984875"/>
              <a:ext cx="792088" cy="465032"/>
            </a:xfrm>
            <a:prstGeom prst="rect">
              <a:avLst/>
            </a:prstGeom>
          </p:spPr>
        </p:pic>
        <p:pic>
          <p:nvPicPr>
            <p:cNvPr id="48" name="Picture 47" descr="Taça-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5987831"/>
              <a:ext cx="792088" cy="480363"/>
            </a:xfrm>
            <a:prstGeom prst="rect">
              <a:avLst/>
            </a:prstGeom>
          </p:spPr>
        </p:pic>
        <p:pic>
          <p:nvPicPr>
            <p:cNvPr id="49" name="Picture 48" descr="Taça-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5984875"/>
              <a:ext cx="792088" cy="465032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endCxn id="23" idx="1"/>
            </p:cNvCxnSpPr>
            <p:nvPr/>
          </p:nvCxnSpPr>
          <p:spPr>
            <a:xfrm flipH="1">
              <a:off x="5184068" y="5010089"/>
              <a:ext cx="2052228" cy="579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9"/>
          <p:cNvGrpSpPr/>
          <p:nvPr/>
        </p:nvGrpSpPr>
        <p:grpSpPr>
          <a:xfrm>
            <a:off x="539552" y="3356992"/>
            <a:ext cx="6418708" cy="1512168"/>
            <a:chOff x="827584" y="3573016"/>
            <a:chExt cx="6418708" cy="1512168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 flipH="1">
              <a:off x="3995936" y="3573016"/>
              <a:ext cx="1296144" cy="28803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4288160" y="4672186"/>
              <a:ext cx="2880320" cy="412998"/>
              <a:chOff x="4211960" y="4653136"/>
              <a:chExt cx="2880320" cy="412998"/>
            </a:xfrm>
          </p:grpSpPr>
          <p:sp>
            <p:nvSpPr>
              <p:cNvPr id="52" name="Right Bracket 51"/>
              <p:cNvSpPr/>
              <p:nvPr/>
            </p:nvSpPr>
            <p:spPr>
              <a:xfrm rot="5400000">
                <a:off x="5472100" y="3392996"/>
                <a:ext cx="360040" cy="2880320"/>
              </a:xfrm>
              <a:prstGeom prst="rightBracket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29014" y="469680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C00000"/>
                    </a:solidFill>
                  </a:rPr>
                  <a:t>Três Ais</a:t>
                </a:r>
                <a:endParaRPr lang="pt-BR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" name="Group 61"/>
          <p:cNvGrpSpPr/>
          <p:nvPr/>
        </p:nvGrpSpPr>
        <p:grpSpPr>
          <a:xfrm>
            <a:off x="1763688" y="1586508"/>
            <a:ext cx="5824264" cy="895712"/>
            <a:chOff x="1403648" y="1700808"/>
            <a:chExt cx="5824264" cy="895712"/>
          </a:xfrm>
        </p:grpSpPr>
        <p:pic>
          <p:nvPicPr>
            <p:cNvPr id="63" name="Picture 62" descr="Scrolla.pn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D800"/>
                </a:clrFrom>
                <a:clrTo>
                  <a:srgbClr val="FFD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208836" y="895620"/>
              <a:ext cx="895712" cy="25060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15544" y="193055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= Livro de Sete Selos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67544" y="2385018"/>
            <a:ext cx="5040560" cy="971974"/>
            <a:chOff x="467544" y="2564904"/>
            <a:chExt cx="5040560" cy="971974"/>
          </a:xfrm>
        </p:grpSpPr>
        <p:sp>
          <p:nvSpPr>
            <p:cNvPr id="66" name="Left Brace 65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3121223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67" descr="Seal-1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69" name="Picture 68" descr="Seal-2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70" name="Picture 69" descr="Seal-3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71" name="Picture 70" descr="Seal-4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72" name="Picture 71" descr="Seal-5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73" name="Picture 72" descr="Seal-6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74" name="Picture 73" descr="Seal-7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6 - 18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9512" y="3645024"/>
            <a:ext cx="7200800" cy="136815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640959" cy="5651970"/>
        </p:xfrm>
        <a:graphic>
          <a:graphicData uri="http://schemas.openxmlformats.org/drawingml/2006/table">
            <a:tbl>
              <a:tblPr/>
              <a:tblGrid>
                <a:gridCol w="1080120"/>
                <a:gridCol w="1152128"/>
                <a:gridCol w="1224136"/>
                <a:gridCol w="648072"/>
                <a:gridCol w="1224136"/>
                <a:gridCol w="936104"/>
                <a:gridCol w="720080"/>
                <a:gridCol w="648072"/>
                <a:gridCol w="1008111"/>
              </a:tblGrid>
              <a:tr h="1488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Introdução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Passado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Conclusão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Pessoa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40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A. Propósito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B. Bênção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C. Saudações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D. Declaração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A Visão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As Palavras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Sete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Igrejas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Igreja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Tribulação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Casamento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Milênio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Dedicação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Promessa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Convite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Oração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Éfeso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Esmirna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Pérgamo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Tiatira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Sardes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F. Filadélfia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Laodicéia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Selos</a:t>
                      </a: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Trombetas </a:t>
                      </a:r>
                      <a:r>
                        <a:rPr lang="pt-B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Salvas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1:1-8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1:9-20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6-18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21:1-22:5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22:6-21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8952" y="2086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TABELA de APOCALIPSE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93984" y="2317884"/>
            <a:ext cx="1368152" cy="45091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Propósito da Tribulação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589240"/>
          </a:xfrm>
        </p:spPr>
        <p:txBody>
          <a:bodyPr>
            <a:normAutofit fontScale="92500" lnSpcReduction="20000"/>
          </a:bodyPr>
          <a:lstStyle/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2000" kern="50" dirty="0" smtClean="0">
              <a:ea typeface="Times New Roman"/>
            </a:endParaRPr>
          </a:p>
          <a:p>
            <a:pPr marL="342900" marR="0" lvl="0" indent="-3429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A Tribulação Na Terra (6 - 18)</a:t>
            </a:r>
            <a:endParaRPr lang="en-US" sz="20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2000" kern="50" dirty="0" smtClean="0">
              <a:ea typeface="Times New Roman"/>
            </a:endParaRPr>
          </a:p>
          <a:p>
            <a:pPr marL="712788" marR="0" lvl="0" indent="-3556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429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772650" algn="l"/>
                <a:tab pos="1022985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A Abertura do Livro Com Sete Selos (6 - 8:1)</a:t>
            </a:r>
            <a:endParaRPr lang="en-US" sz="20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2000" kern="50" dirty="0" smtClean="0">
              <a:ea typeface="Times New Roman"/>
            </a:endParaRPr>
          </a:p>
          <a:p>
            <a:pPr marL="992188" marR="0" lvl="0" indent="-2794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O Primeiro Selo = O Anticristo (6:1-2)</a:t>
            </a:r>
            <a:endParaRPr lang="en-US" sz="2000" kern="50" dirty="0" smtClean="0">
              <a:ea typeface="Times New Roman"/>
            </a:endParaRPr>
          </a:p>
          <a:p>
            <a:pPr marL="992188" marR="0" lvl="0" indent="-2794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O Segundo Selo = Guerra (6:3-4)</a:t>
            </a:r>
            <a:endParaRPr lang="en-US" sz="2000" kern="50" dirty="0" smtClean="0">
              <a:ea typeface="Times New Roman"/>
            </a:endParaRPr>
          </a:p>
          <a:p>
            <a:pPr marL="992188" marR="0" lvl="0" indent="-2794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O Terceiro Selo = Fome (6:5-6)</a:t>
            </a:r>
            <a:endParaRPr lang="en-US" sz="2000" kern="50" dirty="0" smtClean="0">
              <a:ea typeface="Times New Roman"/>
            </a:endParaRPr>
          </a:p>
          <a:p>
            <a:pPr marL="992188" marR="0" lvl="0" indent="-2794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O Quarto Selo = Morte (6:7-8)</a:t>
            </a:r>
            <a:endParaRPr lang="en-US" sz="2000" kern="50" dirty="0" smtClean="0">
              <a:ea typeface="Times New Roman"/>
            </a:endParaRPr>
          </a:p>
          <a:p>
            <a:pPr marL="992188" marR="0" lvl="0" indent="-2794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O Quinto Selo = Os Mártires (6:9-11)</a:t>
            </a:r>
            <a:endParaRPr lang="en-US" sz="2000" kern="50" dirty="0" smtClean="0">
              <a:ea typeface="Times New Roman"/>
            </a:endParaRPr>
          </a:p>
          <a:p>
            <a:pPr marL="992188" marR="0" lvl="0" indent="-2794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O Sexto Selo = Terra Abalada (6:12-17)</a:t>
            </a:r>
          </a:p>
          <a:p>
            <a:pPr marL="992188" marR="0" lvl="0" indent="-2794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US" sz="2000" kern="50" dirty="0" smtClean="0">
              <a:ea typeface="Times New Roman"/>
            </a:endParaRPr>
          </a:p>
          <a:p>
            <a:pPr marL="992188" marR="0" lvl="0" indent="-279400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Primeiro Intervalo: </a:t>
            </a: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Os Santos Remidos (7)</a:t>
            </a:r>
            <a:endParaRPr lang="en-US" sz="20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2000" kern="50" dirty="0" smtClean="0">
              <a:ea typeface="Times New Roman"/>
            </a:endParaRPr>
          </a:p>
          <a:p>
            <a:pPr marL="1255713" marR="0" lvl="0" indent="-26352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Razão Para O Intervalo (7:1-3)</a:t>
            </a:r>
            <a:endParaRPr lang="en-US" sz="2000" kern="50" dirty="0" smtClean="0">
              <a:ea typeface="Times New Roman"/>
            </a:endParaRPr>
          </a:p>
          <a:p>
            <a:pPr marL="1255713" marR="0" lvl="0" indent="-26352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Remanescente de Israel Selado (7:4-8)</a:t>
            </a:r>
            <a:endParaRPr lang="en-US" sz="2000" kern="50" dirty="0" smtClean="0">
              <a:ea typeface="Times New Roman"/>
            </a:endParaRPr>
          </a:p>
          <a:p>
            <a:pPr marL="1255713" marR="0" lvl="0" indent="-263525" algn="just" hangingPunct="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Multidão dos Gentios Remidos (7:9-17)</a:t>
            </a:r>
            <a:endParaRPr lang="en-US" sz="20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2000" kern="50" dirty="0" smtClean="0">
              <a:ea typeface="Times New Roman"/>
            </a:endParaRPr>
          </a:p>
          <a:p>
            <a:pPr marL="992188" marR="0" lvl="0" indent="-279400" algn="just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h.	O Sétimo Selo (8:1-2)</a:t>
            </a:r>
            <a:endParaRPr lang="en-US" sz="2000" kern="50" dirty="0" smtClean="0">
              <a:ea typeface="Times New Roman"/>
            </a:endParaRPr>
          </a:p>
          <a:p>
            <a:pPr marL="51435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221-cavalo_br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338044"/>
            <a:ext cx="996549" cy="747412"/>
          </a:xfrm>
          <a:prstGeom prst="rect">
            <a:avLst/>
          </a:prstGeom>
        </p:spPr>
      </p:pic>
      <p:grpSp>
        <p:nvGrpSpPr>
          <p:cNvPr id="24" name="Group 64"/>
          <p:cNvGrpSpPr/>
          <p:nvPr/>
        </p:nvGrpSpPr>
        <p:grpSpPr>
          <a:xfrm>
            <a:off x="251520" y="2673050"/>
            <a:ext cx="8640960" cy="1980086"/>
            <a:chOff x="467544" y="2564904"/>
            <a:chExt cx="5040560" cy="971974"/>
          </a:xfrm>
        </p:grpSpPr>
        <p:sp>
          <p:nvSpPr>
            <p:cNvPr id="25" name="Left Brace 24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9912" y="3199572"/>
              <a:ext cx="1080120" cy="1510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26" descr="Seal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28" name="Picture 27" descr="Seal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29" name="Picture 28" descr="Seal-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30" name="Picture 29" descr="Seal-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31" name="Picture 30" descr="Seal-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32" name="Picture 31" descr="Seal-6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33" name="Picture 32" descr="Seal-7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pic>
        <p:nvPicPr>
          <p:cNvPr id="34" name="Picture 33" descr="Scrolla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D800"/>
              </a:clrFrom>
              <a:clrTo>
                <a:srgbClr val="FFD8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740795" y="-677350"/>
            <a:ext cx="1770484" cy="495358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567535" y="44624"/>
            <a:ext cx="398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Sete Selos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" name="Picture 2" descr="C:\01Data\02Instituto\Apocalipse\Graficos\seven-trumpet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5470" y="5373216"/>
            <a:ext cx="974006" cy="720080"/>
          </a:xfrm>
          <a:prstGeom prst="rect">
            <a:avLst/>
          </a:prstGeom>
          <a:noFill/>
        </p:spPr>
      </p:pic>
      <p:pic>
        <p:nvPicPr>
          <p:cNvPr id="38" name="Picture 3" descr="C:\01Data\02Instituto\Apocalipse\Graficos\Sixth_Se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5347702"/>
            <a:ext cx="936104" cy="761092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01474" y="4623228"/>
            <a:ext cx="120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pt-BR" b="1" kern="50" dirty="0" err="1" smtClean="0">
                <a:solidFill>
                  <a:srgbClr val="000000"/>
                </a:solidFill>
                <a:ea typeface="Times New Roman"/>
              </a:rPr>
              <a:t>Anti-cristo</a:t>
            </a:r>
            <a:endParaRPr lang="pt-BR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18676" y="46387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Guerra</a:t>
            </a:r>
            <a:endParaRPr lang="pt-BR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851194" y="46387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7305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Fome</a:t>
            </a:r>
            <a:endParaRPr lang="pt-BR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67060" y="46431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7305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Morte </a:t>
            </a:r>
            <a:endParaRPr lang="en-US" sz="1600" b="1" kern="50" dirty="0" smtClean="0">
              <a:ea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36422" y="4653136"/>
            <a:ext cx="1136596" cy="37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63525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Mártires </a:t>
            </a:r>
            <a:endParaRPr lang="en-US" sz="1600" b="1" kern="50" dirty="0" smtClean="0">
              <a:ea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07530" y="46341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Terra</a:t>
            </a:r>
          </a:p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Abalada</a:t>
            </a:r>
            <a:endParaRPr lang="pt-BR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678360" y="4658618"/>
            <a:ext cx="128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Sete Trombetas</a:t>
            </a:r>
            <a:endParaRPr lang="pt-BR" b="1" dirty="0"/>
          </a:p>
        </p:txBody>
      </p:sp>
      <p:pic>
        <p:nvPicPr>
          <p:cNvPr id="42" name="Picture 41" descr="hqdefaul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40828" y="5338190"/>
            <a:ext cx="925370" cy="755105"/>
          </a:xfrm>
          <a:prstGeom prst="rect">
            <a:avLst/>
          </a:prstGeom>
        </p:spPr>
      </p:pic>
      <p:pic>
        <p:nvPicPr>
          <p:cNvPr id="41" name="Picture 40" descr="224-cavalo_pret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78342" y="5336956"/>
            <a:ext cx="996549" cy="747412"/>
          </a:xfrm>
          <a:prstGeom prst="rect">
            <a:avLst/>
          </a:prstGeom>
        </p:spPr>
      </p:pic>
      <p:pic>
        <p:nvPicPr>
          <p:cNvPr id="40" name="Picture 39" descr="224-cavalo_amarel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71395" y="5336956"/>
            <a:ext cx="996549" cy="747412"/>
          </a:xfrm>
          <a:prstGeom prst="rect">
            <a:avLst/>
          </a:prstGeom>
        </p:spPr>
      </p:pic>
      <p:pic>
        <p:nvPicPr>
          <p:cNvPr id="36" name="Picture 4" descr="C:\01Data\02Instituto\Apocalipse\Graficos\e343190ed01823b1d5a0d513bf5b804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33944" y="5301208"/>
            <a:ext cx="1056115" cy="792088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5800670" y="370153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baseline="30000" dirty="0" smtClean="0">
                <a:latin typeface="Arial Black" pitchFamily="34" charset="0"/>
                <a:cs typeface="Arial" pitchFamily="34" charset="0"/>
              </a:rPr>
              <a:t>Os Santos Remidos</a:t>
            </a:r>
          </a:p>
          <a:p>
            <a:pPr algn="ctr"/>
            <a:endParaRPr lang="pt-BR" sz="2000" b="1" baseline="30000" dirty="0" smtClean="0">
              <a:latin typeface="Arial Black" pitchFamily="34" charset="0"/>
              <a:cs typeface="Arial" pitchFamily="34" charset="0"/>
            </a:endParaRPr>
          </a:p>
          <a:p>
            <a:pPr algn="ctr"/>
            <a:endParaRPr lang="pt-BR" sz="2000" b="1" baseline="30000" dirty="0" smtClean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2000" b="1" baseline="30000" dirty="0" smtClean="0">
                <a:latin typeface="Arial Black" pitchFamily="34" charset="0"/>
                <a:cs typeface="Arial" pitchFamily="34" charset="0"/>
              </a:rPr>
              <a:t>144,000</a:t>
            </a:r>
            <a:endParaRPr lang="pt-BR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6:1 – 8:1</a:t>
            </a:r>
            <a:endParaRPr lang="pt-BR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 1 </a:t>
            </a:r>
            <a:r>
              <a:rPr lang="pt-BR" b="1" dirty="0" smtClean="0"/>
              <a:t>E, HAVENDO o Cordeiro aberto um dos selos, olhei, e ouvi um dos quatro animais, que dizia como em voz de trovão: Vem, e vê.</a:t>
            </a:r>
            <a:r>
              <a:rPr lang="pt-BR" b="1" baseline="30000" dirty="0" smtClean="0"/>
              <a:t> 2 </a:t>
            </a:r>
            <a:r>
              <a:rPr lang="pt-BR" b="1" dirty="0" smtClean="0"/>
              <a:t>E olhei, e eis um cavalo branco; e o que estava assentado sobre ele tinha um arco; e foi-lhe dada uma coroa, e saiu vitorioso, e para vencer.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O Anticristo (6:1-2)</a:t>
            </a:r>
          </a:p>
        </p:txBody>
      </p:sp>
      <p:pic>
        <p:nvPicPr>
          <p:cNvPr id="6" name="Picture 5" descr="221-cavalo_br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4756" y="3933055"/>
            <a:ext cx="3456384" cy="2592289"/>
          </a:xfrm>
          <a:prstGeom prst="rect">
            <a:avLst/>
          </a:prstGeom>
        </p:spPr>
      </p:pic>
      <p:pic>
        <p:nvPicPr>
          <p:cNvPr id="7" name="Picture 6" descr="Seal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61174"/>
            <a:ext cx="849929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3 </a:t>
            </a:r>
            <a:r>
              <a:rPr lang="pt-BR" b="1" dirty="0" smtClean="0"/>
              <a:t>E, havendo aberto o segundo selo, ouvi o segundo animal, dizendo: Vem, e vê.</a:t>
            </a:r>
            <a:r>
              <a:rPr lang="pt-BR" b="1" baseline="30000" dirty="0" smtClean="0"/>
              <a:t> 4 </a:t>
            </a:r>
            <a:r>
              <a:rPr lang="pt-BR" b="1" dirty="0" smtClean="0"/>
              <a:t>E saiu outro cavalo, vermelho; e ao que estava assentado sobre ele foi dado que tirasse a paz da terra, e que se matassem uns aos outros; e foi-lhe dada uma grande espada.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451158"/>
            <a:ext cx="8892480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Guerra (6:3-4)</a:t>
            </a:r>
          </a:p>
        </p:txBody>
      </p:sp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7810" y="4005064"/>
            <a:ext cx="3360374" cy="2520280"/>
          </a:xfrm>
          <a:prstGeom prst="rect">
            <a:avLst/>
          </a:prstGeom>
        </p:spPr>
      </p:pic>
      <p:pic>
        <p:nvPicPr>
          <p:cNvPr id="7" name="Picture 6" descr="Seal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58670"/>
            <a:ext cx="864096" cy="73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5 </a:t>
            </a:r>
            <a:r>
              <a:rPr lang="pt-BR" b="1" dirty="0" smtClean="0"/>
              <a:t>E, havendo aberto o terceiro selo, ouvi dizer o terceiro animal: Vem, e vê. E olhei, e eis um cavalo preto e o que sobre ele estava assentado tinha uma balança em sua mão.</a:t>
            </a:r>
            <a:r>
              <a:rPr lang="pt-BR" b="1" baseline="30000" dirty="0" smtClean="0"/>
              <a:t> 6 </a:t>
            </a:r>
            <a:r>
              <a:rPr lang="pt-BR" b="1" dirty="0" smtClean="0"/>
              <a:t>E ouvi uma voz no meio dos quatro animais, que dizia: Uma medida de trigo por um dinheiro, e três medidas de cevada por um dinheiro; e não danifiques o            azeite e                                                 o vinho.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458307"/>
            <a:ext cx="8892480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Fome (6:5-6)</a:t>
            </a:r>
          </a:p>
        </p:txBody>
      </p:sp>
      <p:pic>
        <p:nvPicPr>
          <p:cNvPr id="6" name="Picture 5" descr="224-cavalo_pre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1760" y="4236586"/>
            <a:ext cx="2952328" cy="2214246"/>
          </a:xfrm>
          <a:prstGeom prst="rect">
            <a:avLst/>
          </a:prstGeom>
        </p:spPr>
      </p:pic>
      <p:pic>
        <p:nvPicPr>
          <p:cNvPr id="7" name="Picture 6" descr="Seal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0708" y="485691"/>
            <a:ext cx="816593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7 </a:t>
            </a:r>
            <a:r>
              <a:rPr lang="pt-BR" b="1" dirty="0" smtClean="0"/>
              <a:t>E, havendo aberto o quarto selo, ouvi a voz do quarto animal, que dizia: Vem, e vê.</a:t>
            </a:r>
            <a:r>
              <a:rPr lang="pt-BR" b="1" baseline="30000" dirty="0" smtClean="0"/>
              <a:t> 8 </a:t>
            </a:r>
            <a:r>
              <a:rPr lang="pt-BR" b="1" dirty="0" smtClean="0"/>
              <a:t>E olhei, e eis um cavalo amarelo, e o que estava assentado sobre ele tinha por nome Morte; e o inferno o seguia; e foi-lhes dado poder para matar a quarta </a:t>
            </a:r>
            <a:r>
              <a:rPr lang="pt-BR" b="1" i="1" dirty="0" smtClean="0"/>
              <a:t>parte da terra, com espada, e com fome, e com peste, e com as feras da terra.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73805"/>
            <a:ext cx="8892480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Morte (6:7-8)</a:t>
            </a:r>
          </a:p>
        </p:txBody>
      </p:sp>
      <p:pic>
        <p:nvPicPr>
          <p:cNvPr id="9" name="Picture 8" descr="224-cavalo_amare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842" y="4293096"/>
            <a:ext cx="2976330" cy="2232248"/>
          </a:xfrm>
          <a:prstGeom prst="rect">
            <a:avLst/>
          </a:prstGeom>
        </p:spPr>
      </p:pic>
      <p:pic>
        <p:nvPicPr>
          <p:cNvPr id="10" name="Picture 9" descr="Seal-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92170"/>
            <a:ext cx="84887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8627</TotalTime>
  <Words>1744</Words>
  <Application>Microsoft Office PowerPoint</Application>
  <PresentationFormat>On-screen Show (4:3)</PresentationFormat>
  <Paragraphs>264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O Propósito da Tribulação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</dc:title>
  <dc:creator>Owner</dc:creator>
  <cp:lastModifiedBy>Owner</cp:lastModifiedBy>
  <cp:revision>271</cp:revision>
  <dcterms:created xsi:type="dcterms:W3CDTF">2016-05-03T20:47:01Z</dcterms:created>
  <dcterms:modified xsi:type="dcterms:W3CDTF">2016-09-22T13:59:48Z</dcterms:modified>
</cp:coreProperties>
</file>